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4" r:id="rId6"/>
    <p:sldId id="259" r:id="rId7"/>
    <p:sldId id="262" r:id="rId8"/>
    <p:sldId id="263"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C9A67A-1F17-4661-981D-7EABFB157B93}" type="datetimeFigureOut">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2120030367"/>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9A67A-1F17-4661-981D-7EABFB157B93}" type="datetimeFigureOut">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2369139838"/>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9A67A-1F17-4661-981D-7EABFB157B93}" type="datetimeFigureOut">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185495181"/>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9A67A-1F17-4661-981D-7EABFB157B93}" type="datetimeFigureOut">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395937198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6C9A67A-1F17-4661-981D-7EABFB157B93}" type="datetimeFigureOut">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1449524898"/>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C9A67A-1F17-4661-981D-7EABFB157B93}" type="datetimeFigureOut">
              <a:rPr lang="en-US" smtClean="0"/>
              <a:t>12/28/2018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3772521558"/>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C9A67A-1F17-4661-981D-7EABFB157B93}" type="datetimeFigureOut">
              <a:rPr lang="en-US" smtClean="0"/>
              <a:t>12/28/2018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503057874"/>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C9A67A-1F17-4661-981D-7EABFB157B93}" type="datetimeFigureOut">
              <a:rPr lang="en-US" smtClean="0"/>
              <a:t>12/28/2018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4251219654"/>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9A67A-1F17-4661-981D-7EABFB157B93}" type="datetimeFigureOut">
              <a:rPr lang="en-US" smtClean="0"/>
              <a:t>12/28/2018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189006875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C9A67A-1F17-4661-981D-7EABFB157B93}" type="datetimeFigureOut">
              <a:rPr lang="en-US" smtClean="0"/>
              <a:t>12/28/2018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54540115"/>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C9A67A-1F17-4661-981D-7EABFB157B93}" type="datetimeFigureOut">
              <a:rPr lang="en-US" smtClean="0"/>
              <a:t>12/28/2018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D8A46-F9A9-4FA3-870A-B550050CFE52}" type="slidenum">
              <a:rPr lang="en-US" smtClean="0"/>
              <a:t>‹#›</a:t>
            </a:fld>
            <a:endParaRPr lang="en-US"/>
          </a:p>
        </p:txBody>
      </p:sp>
    </p:spTree>
    <p:extLst>
      <p:ext uri="{BB962C8B-B14F-4D97-AF65-F5344CB8AC3E}">
        <p14:creationId xmlns:p14="http://schemas.microsoft.com/office/powerpoint/2010/main" val="949932686"/>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9A67A-1F17-4661-981D-7EABFB157B93}" type="datetimeFigureOut">
              <a:rPr lang="en-US" smtClean="0"/>
              <a:t>12/28/2018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D8A46-F9A9-4FA3-870A-B550050CFE52}" type="slidenum">
              <a:rPr lang="en-US" smtClean="0"/>
              <a:t>‹#›</a:t>
            </a:fld>
            <a:endParaRPr lang="en-US"/>
          </a:p>
        </p:txBody>
      </p:sp>
    </p:spTree>
    <p:extLst>
      <p:ext uri="{BB962C8B-B14F-4D97-AF65-F5344CB8AC3E}">
        <p14:creationId xmlns:p14="http://schemas.microsoft.com/office/powerpoint/2010/main" val="2839132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ebookcentral.proquest.com/lib/gordonstate/detail.action?docID=1733985"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hyperlink" Target="http://www.afhalifax.ca/magazine/wp-content/sciences/VillesFrancaises/annonce_alsace.htm"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www.ceramicstudies.me.uk/frame1tu7.html#HC07-Pic.001"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https://www.swissinfo.ch/eng/unearthing-la-t%C3%A8ne-s-celtic-mysteries/5776464"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hyperlink" Target="https://www.beloit.edu/logan_online/exhibitions/virtual_exhibitions/before_history/europe" TargetMode="External"/><Relationship Id="rId4" Type="http://schemas.openxmlformats.org/officeDocument/2006/relationships/hyperlink" Target="http://www.archaeology.ru/Download/Harding/Harding_2007_The_Archaeology.pdf" TargetMode="Externa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1068" y="1381918"/>
            <a:ext cx="9144000" cy="2387600"/>
          </a:xfrm>
        </p:spPr>
        <p:txBody>
          <a:bodyPr/>
          <a:lstStyle/>
          <a:p>
            <a:r>
              <a:rPr lang="en-US" dirty="0" smtClean="0"/>
              <a:t>Archeological </a:t>
            </a:r>
            <a:r>
              <a:rPr lang="en-US" dirty="0" smtClean="0"/>
              <a:t>Evidence</a:t>
            </a:r>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258424"/>
      </p:ext>
    </p:extLst>
  </p:cSld>
  <p:clrMapOvr>
    <a:masterClrMapping/>
  </p:clrMapOvr>
  <p:transition spd="slow" advTm="452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457200"/>
            <a:ext cx="10515600" cy="5719763"/>
          </a:xfrm>
        </p:spPr>
        <p:txBody>
          <a:bodyPr>
            <a:normAutofit lnSpcReduction="10000"/>
          </a:bodyPr>
          <a:lstStyle/>
          <a:p>
            <a:pPr marL="0" indent="0">
              <a:buNone/>
            </a:pPr>
            <a:r>
              <a:rPr lang="en-US" dirty="0" smtClean="0"/>
              <a:t>It’s fortunate that we don’t have to rely on textual evidence alone, particularly since NONE of the information about the earliest Celts is from a Celtic source.  And since the other peoples of the time didn’t have an altogether favorable impression of the Celts, their point of view may have been somewhat skewed.  (That’s definitely the opinion of scholars who love the Celts.)</a:t>
            </a:r>
          </a:p>
          <a:p>
            <a:pPr marL="0" indent="0">
              <a:buNone/>
            </a:pPr>
            <a:endParaRPr lang="en-US" dirty="0"/>
          </a:p>
          <a:p>
            <a:pPr marL="0" indent="0">
              <a:buNone/>
            </a:pPr>
            <a:r>
              <a:rPr lang="en-US" dirty="0" smtClean="0"/>
              <a:t>The earliest evidence of Celtic civilization was found during excavations at Hallstatt, a small town in Austria.  The oldest items in the graves (of those buried, not cremated) there date to 800-600 B.C.  That was the Iron Age, so most of the weapons were iron swords.  There were also shields, helmets, spearheads, and axes.  There were even some large wooden wagons, along with evidence that some people were buried sitting in these wagons.  Wagons were eventually replaced by war chariots.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1608077"/>
      </p:ext>
    </p:extLst>
  </p:cSld>
  <p:clrMapOvr>
    <a:masterClrMapping/>
  </p:clrMapOvr>
  <p:transition spd="slow" advTm="6465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763710"/>
            <a:ext cx="10552289" cy="5811838"/>
          </a:xfrm>
        </p:spPr>
        <p:txBody>
          <a:bodyPr>
            <a:normAutofit fontScale="77500" lnSpcReduction="20000"/>
          </a:bodyPr>
          <a:lstStyle/>
          <a:p>
            <a:pPr marL="0" indent="0">
              <a:buNone/>
            </a:pPr>
            <a:r>
              <a:rPr lang="en-US" dirty="0" smtClean="0"/>
              <a:t>In the later Hallstatt period (600-450 B.C.), graves contain more wealth.  The objects found in different graves are a clear indication of a societal hierarchy.  (This hierarchy actually began to emerge earlier.)  Perhaps the most magnificent of these graves “included </a:t>
            </a:r>
            <a:r>
              <a:rPr lang="en-US" dirty="0"/>
              <a:t>a funerary wagon, a bronze couch, gold-covered shoes, drinking horns and other feasting gear and imported luxury metalwork, including a Greek bronze </a:t>
            </a:r>
            <a:r>
              <a:rPr lang="en-US" dirty="0" smtClean="0"/>
              <a:t>cauldron” </a:t>
            </a:r>
            <a:r>
              <a:rPr lang="en-US" sz="2300" dirty="0" smtClean="0"/>
              <a:t>(Haywood, </a:t>
            </a:r>
            <a:r>
              <a:rPr lang="en-US" sz="2300" dirty="0"/>
              <a:t>The Celts : Bronze Age to New </a:t>
            </a:r>
            <a:r>
              <a:rPr lang="en-US" sz="2300" dirty="0" smtClean="0"/>
              <a:t>Age </a:t>
            </a:r>
            <a:r>
              <a:rPr lang="en-US" sz="2300" dirty="0" smtClean="0">
                <a:hlinkClick r:id="rId5"/>
              </a:rPr>
              <a:t>http</a:t>
            </a:r>
            <a:r>
              <a:rPr lang="en-US" sz="2300" dirty="0">
                <a:hlinkClick r:id="rId5"/>
              </a:rPr>
              <a:t>://</a:t>
            </a:r>
            <a:r>
              <a:rPr lang="en-US" sz="2300" dirty="0" smtClean="0">
                <a:hlinkClick r:id="rId5"/>
              </a:rPr>
              <a:t>ebookcentral.proquest.com/lib/gordonstate/detail.action?docID=1733985</a:t>
            </a:r>
            <a:r>
              <a:rPr lang="en-US" sz="2300" dirty="0" smtClean="0"/>
              <a:t>). </a:t>
            </a:r>
            <a:r>
              <a:rPr lang="en-US" dirty="0" smtClean="0"/>
              <a:t>Some graves were topped with stone sculptures, one notably of a warrior naked except for a helmet, which prompted classical writers to comment on the presumed Celtic practice of going into battle naked.</a:t>
            </a:r>
          </a:p>
          <a:p>
            <a:pPr marL="0" indent="0">
              <a:buNone/>
            </a:pPr>
            <a:endParaRPr lang="en-US" dirty="0"/>
          </a:p>
          <a:p>
            <a:pPr marL="0" indent="0">
              <a:buNone/>
            </a:pPr>
            <a:r>
              <a:rPr lang="en-US" dirty="0" smtClean="0"/>
              <a:t>Most importantly for those of us interested in modern Celtic culture, “</a:t>
            </a:r>
            <a:r>
              <a:rPr lang="en-US" dirty="0"/>
              <a:t>Hallstatt craftsmen borrowed and adapted decorative elements from Mediterranean metalwork and incorporated them into a rich mix of native and Scythian influences to create their own distinctive geometrical, vegetal and animal ornaments that mark the emergence of Celtic </a:t>
            </a:r>
            <a:r>
              <a:rPr lang="en-US" dirty="0" smtClean="0"/>
              <a:t>art” </a:t>
            </a:r>
            <a:r>
              <a:rPr lang="en-US" sz="2100" dirty="0" smtClean="0"/>
              <a:t>(Haywood</a:t>
            </a:r>
            <a:r>
              <a:rPr lang="en-US" sz="2100" dirty="0"/>
              <a:t>, John. The Celts : Bronze Age to New </a:t>
            </a:r>
            <a:r>
              <a:rPr lang="en-US" sz="2100" dirty="0" smtClean="0"/>
              <a:t>Age </a:t>
            </a:r>
            <a:r>
              <a:rPr lang="en-US" sz="2100" dirty="0" smtClean="0">
                <a:hlinkClick r:id="rId5"/>
              </a:rPr>
              <a:t>http</a:t>
            </a:r>
            <a:r>
              <a:rPr lang="en-US" sz="2100" dirty="0">
                <a:hlinkClick r:id="rId5"/>
              </a:rPr>
              <a:t>://</a:t>
            </a:r>
            <a:r>
              <a:rPr lang="en-US" sz="2100" dirty="0" smtClean="0">
                <a:hlinkClick r:id="rId5"/>
              </a:rPr>
              <a:t>ebookcentral.proquest.com/lib/gordonstate/detail.action?docID=1733985</a:t>
            </a:r>
            <a:r>
              <a:rPr lang="en-US" sz="2100" dirty="0" smtClean="0"/>
              <a:t>). </a:t>
            </a:r>
            <a:r>
              <a:rPr lang="en-US" dirty="0" smtClean="0"/>
              <a:t>The influence of other cultures is significant.  In spite of the fact that they couldn’t fly to the Mediterranean &amp; return with a 50-lb. suitcase full of souvenirs, they did travel &amp; trade quite a bit, as did other peoples of the period.</a:t>
            </a:r>
            <a:br>
              <a:rPr lang="en-US" dirty="0" smtClean="0"/>
            </a:br>
            <a:r>
              <a:rPr lang="en-US" dirty="0" smtClean="0"/>
              <a:t/>
            </a:r>
            <a:br>
              <a:rPr lang="en-US" dirty="0" smtClean="0"/>
            </a:b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0659547"/>
      </p:ext>
    </p:extLst>
  </p:cSld>
  <p:clrMapOvr>
    <a:masterClrMapping/>
  </p:clrMapOvr>
  <p:transition spd="slow" advTm="8879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6399573" y="145857"/>
            <a:ext cx="3727048" cy="3200400"/>
          </a:xfrm>
          <a:prstGeom prst="rect">
            <a:avLst/>
          </a:prstGeom>
        </p:spPr>
      </p:pic>
      <p:sp>
        <p:nvSpPr>
          <p:cNvPr id="2" name="Title 1"/>
          <p:cNvSpPr>
            <a:spLocks noGrp="1"/>
          </p:cNvSpPr>
          <p:nvPr>
            <p:ph type="title"/>
          </p:nvPr>
        </p:nvSpPr>
        <p:spPr>
          <a:xfrm>
            <a:off x="6145517" y="-544403"/>
            <a:ext cx="11949476" cy="1325563"/>
          </a:xfrm>
        </p:spPr>
        <p:txBody>
          <a:bodyPr/>
          <a:lstStyle/>
          <a:p>
            <a:r>
              <a:rPr lang="en-US" sz="1200" dirty="0" smtClean="0">
                <a:hlinkClick r:id="rId5"/>
              </a:rPr>
              <a:t>http://www.afhalifax.ca/magazine/wp-content/sciences/VillesFrancaises/annonce_alsace.htm</a:t>
            </a:r>
            <a:r>
              <a:rPr lang="en-US" sz="1200" dirty="0" smtClean="0"/>
              <a:t>  </a:t>
            </a:r>
            <a:endParaRPr lang="en-US" sz="3600"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7"/>
          <a:stretch>
            <a:fillRect/>
          </a:stretch>
        </p:blipFill>
        <p:spPr>
          <a:xfrm>
            <a:off x="2955780" y="96705"/>
            <a:ext cx="3189737" cy="3200400"/>
          </a:xfrm>
          <a:prstGeom prst="rect">
            <a:avLst/>
          </a:prstGeom>
        </p:spPr>
      </p:pic>
      <p:pic>
        <p:nvPicPr>
          <p:cNvPr id="6" name="Picture 5"/>
          <p:cNvPicPr>
            <a:picLocks noChangeAspect="1"/>
          </p:cNvPicPr>
          <p:nvPr/>
        </p:nvPicPr>
        <p:blipFill>
          <a:blip r:embed="rId8"/>
          <a:stretch>
            <a:fillRect/>
          </a:stretch>
        </p:blipFill>
        <p:spPr>
          <a:xfrm>
            <a:off x="8911812" y="3664389"/>
            <a:ext cx="3280188" cy="3200400"/>
          </a:xfrm>
          <a:prstGeom prst="rect">
            <a:avLst/>
          </a:prstGeom>
        </p:spPr>
      </p:pic>
      <p:sp>
        <p:nvSpPr>
          <p:cNvPr id="7" name="TextBox 6"/>
          <p:cNvSpPr txBox="1"/>
          <p:nvPr/>
        </p:nvSpPr>
        <p:spPr>
          <a:xfrm>
            <a:off x="4734443" y="5264589"/>
            <a:ext cx="4287456" cy="276999"/>
          </a:xfrm>
          <a:prstGeom prst="rect">
            <a:avLst/>
          </a:prstGeom>
          <a:noFill/>
        </p:spPr>
        <p:txBody>
          <a:bodyPr wrap="none" rtlCol="0">
            <a:spAutoFit/>
          </a:bodyPr>
          <a:lstStyle/>
          <a:p>
            <a:r>
              <a:rPr lang="en-US" sz="1200" dirty="0" smtClean="0">
                <a:hlinkClick r:id="rId9"/>
              </a:rPr>
              <a:t>http://www.ceramicstudies.me.uk/frame1tu7.html#HC07-Pic.001</a:t>
            </a:r>
            <a:r>
              <a:rPr lang="en-US" sz="1200" dirty="0" smtClean="0"/>
              <a:t> </a:t>
            </a:r>
            <a:endParaRPr lang="en-US" sz="1200" dirty="0"/>
          </a:p>
        </p:txBody>
      </p:sp>
      <p:pic>
        <p:nvPicPr>
          <p:cNvPr id="8" name="Picture 7"/>
          <p:cNvPicPr>
            <a:picLocks noChangeAspect="1"/>
          </p:cNvPicPr>
          <p:nvPr/>
        </p:nvPicPr>
        <p:blipFill>
          <a:blip r:embed="rId10"/>
          <a:stretch>
            <a:fillRect/>
          </a:stretch>
        </p:blipFill>
        <p:spPr>
          <a:xfrm>
            <a:off x="17162" y="3617953"/>
            <a:ext cx="3209290" cy="3200400"/>
          </a:xfrm>
          <a:prstGeom prst="rect">
            <a:avLst/>
          </a:prstGeom>
        </p:spPr>
      </p:pic>
      <p:sp>
        <p:nvSpPr>
          <p:cNvPr id="9" name="Rectangle 8"/>
          <p:cNvSpPr/>
          <p:nvPr/>
        </p:nvSpPr>
        <p:spPr>
          <a:xfrm>
            <a:off x="3169262" y="6305683"/>
            <a:ext cx="6096000" cy="276999"/>
          </a:xfrm>
          <a:prstGeom prst="rect">
            <a:avLst/>
          </a:prstGeom>
        </p:spPr>
        <p:txBody>
          <a:bodyPr>
            <a:spAutoFit/>
          </a:bodyPr>
          <a:lstStyle/>
          <a:p>
            <a:r>
              <a:rPr lang="en-US" sz="1200" dirty="0" smtClean="0">
                <a:hlinkClick r:id="rId9"/>
              </a:rPr>
              <a:t>http://www.ceramicstudies.me.uk/frame1tu7.html#HC07-Pic.001</a:t>
            </a:r>
            <a:r>
              <a:rPr lang="en-US" sz="1200" dirty="0" smtClean="0"/>
              <a:t> </a:t>
            </a:r>
            <a:endParaRPr lang="en-US" sz="1200" dirty="0"/>
          </a:p>
        </p:txBody>
      </p:sp>
      <p:sp>
        <p:nvSpPr>
          <p:cNvPr id="11" name="TextBox 10"/>
          <p:cNvSpPr txBox="1"/>
          <p:nvPr/>
        </p:nvSpPr>
        <p:spPr>
          <a:xfrm>
            <a:off x="1953055" y="317447"/>
            <a:ext cx="184731" cy="369332"/>
          </a:xfrm>
          <a:prstGeom prst="rect">
            <a:avLst/>
          </a:prstGeom>
          <a:noFill/>
        </p:spPr>
        <p:txBody>
          <a:bodyPr wrap="none" rtlCol="0">
            <a:spAutoFit/>
          </a:bodyPr>
          <a:lstStyle/>
          <a:p>
            <a:endParaRPr lang="en-US" dirty="0"/>
          </a:p>
        </p:txBody>
      </p:sp>
      <p:sp>
        <p:nvSpPr>
          <p:cNvPr id="13" name="TextBox 12"/>
          <p:cNvSpPr txBox="1"/>
          <p:nvPr/>
        </p:nvSpPr>
        <p:spPr>
          <a:xfrm>
            <a:off x="481256" y="1018299"/>
            <a:ext cx="2474524" cy="276999"/>
          </a:xfrm>
          <a:prstGeom prst="rect">
            <a:avLst/>
          </a:prstGeom>
          <a:noFill/>
        </p:spPr>
        <p:txBody>
          <a:bodyPr wrap="none" rtlCol="0">
            <a:spAutoFit/>
          </a:bodyPr>
          <a:lstStyle/>
          <a:p>
            <a:r>
              <a:rPr lang="en-US" sz="1200" dirty="0" smtClean="0"/>
              <a:t>in the </a:t>
            </a:r>
            <a:r>
              <a:rPr lang="en-US" sz="1200" dirty="0" err="1" smtClean="0"/>
              <a:t>Landesmuseum</a:t>
            </a:r>
            <a:r>
              <a:rPr lang="en-US" sz="1200" dirty="0" smtClean="0"/>
              <a:t> Württemberg </a:t>
            </a:r>
            <a:endParaRPr lang="en-US" sz="1200" dirty="0"/>
          </a:p>
        </p:txBody>
      </p:sp>
      <p:sp>
        <p:nvSpPr>
          <p:cNvPr id="14" name="TextBox 13"/>
          <p:cNvSpPr txBox="1"/>
          <p:nvPr/>
        </p:nvSpPr>
        <p:spPr>
          <a:xfrm>
            <a:off x="3955619" y="3896126"/>
            <a:ext cx="4185056" cy="769441"/>
          </a:xfrm>
          <a:prstGeom prst="rect">
            <a:avLst/>
          </a:prstGeom>
          <a:noFill/>
        </p:spPr>
        <p:txBody>
          <a:bodyPr wrap="none" rtlCol="0">
            <a:spAutoFit/>
          </a:bodyPr>
          <a:lstStyle/>
          <a:p>
            <a:r>
              <a:rPr lang="en-US" sz="4400" dirty="0" smtClean="0">
                <a:solidFill>
                  <a:schemeClr val="accent2">
                    <a:lumMod val="75000"/>
                  </a:schemeClr>
                </a:solidFill>
                <a:latin typeface="Adobe Garamond Pro Bold" panose="02020702060506020403" pitchFamily="18" charset="0"/>
              </a:rPr>
              <a:t>Hallstatt artifacts</a:t>
            </a:r>
            <a:endParaRPr lang="en-US" sz="4400" dirty="0">
              <a:solidFill>
                <a:schemeClr val="accent2">
                  <a:lumMod val="75000"/>
                </a:schemeClr>
              </a:solidFill>
              <a:latin typeface="Adobe Garamond Pro Bold" panose="02020702060506020403"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5285299"/>
      </p:ext>
    </p:extLst>
  </p:cSld>
  <p:clrMapOvr>
    <a:masterClrMapping/>
  </p:clrMapOvr>
  <p:transition spd="slow" advTm="1256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normAutofit lnSpcReduction="10000"/>
          </a:bodyPr>
          <a:lstStyle/>
          <a:p>
            <a:pPr marL="0" indent="0">
              <a:buNone/>
            </a:pPr>
            <a:r>
              <a:rPr lang="en-US" dirty="0" smtClean="0"/>
              <a:t>Any real </a:t>
            </a:r>
            <a:r>
              <a:rPr lang="en-US" dirty="0" err="1" smtClean="0"/>
              <a:t>celtophile</a:t>
            </a:r>
            <a:r>
              <a:rPr lang="en-US" dirty="0" smtClean="0"/>
              <a:t> has to be familiar with an enormous archeological find at the eastern end of Lake Neuchâtel in Switzerland.  In 1857, a Swiss archeologist found a virtual treasure trove of Celtic artifacts, and those artifacts gave birth to what is now called La </a:t>
            </a:r>
            <a:r>
              <a:rPr lang="en-US" dirty="0" err="1" smtClean="0"/>
              <a:t>Tène</a:t>
            </a:r>
            <a:r>
              <a:rPr lang="en-US" dirty="0" smtClean="0"/>
              <a:t> (“The Shallows”) culture.</a:t>
            </a:r>
          </a:p>
          <a:p>
            <a:pPr marL="0" indent="0">
              <a:buNone/>
            </a:pPr>
            <a:endParaRPr lang="en-US" dirty="0"/>
          </a:p>
          <a:p>
            <a:pPr marL="0" indent="0">
              <a:buNone/>
            </a:pPr>
            <a:r>
              <a:rPr lang="en-US" dirty="0" smtClean="0"/>
              <a:t>The 2500+ artifacts date to the late Iron Age (450 – 50 B.C.).  This culture apparently “developed when Celtic traders – and warriors --  came into contact with Greek and Etruscan influences from south of the Alps. The culture grew and spread in eastern France, Switzerland, Austria, southwestern Germany, the Czech Republic, Slovakia and Hungary” </a:t>
            </a:r>
            <a:r>
              <a:rPr lang="en-US" sz="1800" dirty="0" smtClean="0"/>
              <a:t>(</a:t>
            </a:r>
            <a:r>
              <a:rPr lang="en-US" sz="1800" dirty="0" smtClean="0">
                <a:hlinkClick r:id="rId5"/>
              </a:rPr>
              <a:t>https://www.swissinfo.ch/eng/unearthing-la-t%C3%A8ne-s-celtic-mysteries/5776464</a:t>
            </a:r>
            <a:r>
              <a:rPr lang="en-US" sz="1800" dirty="0" smtClean="0"/>
              <a:t>). </a:t>
            </a:r>
            <a:r>
              <a:rPr lang="en-US" dirty="0" smtClean="0"/>
              <a:t>There were more weapons than anything, but there were also jewelry, tools, &amp; pottery.  Significantly, many artifacts were decorated with swirling designs that have become known as Celtic designs.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954369"/>
      </p:ext>
    </p:extLst>
  </p:cSld>
  <p:clrMapOvr>
    <a:masterClrMapping/>
  </p:clrMapOvr>
  <p:transition spd="slow" advTm="6104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063" y="0"/>
            <a:ext cx="10515600" cy="504119"/>
          </a:xfrm>
        </p:spPr>
        <p:txBody>
          <a:bodyPr>
            <a:normAutofit fontScale="90000"/>
          </a:bodyPr>
          <a:lstStyle/>
          <a:p>
            <a:pPr algn="ctr"/>
            <a:r>
              <a:rPr lang="en-US" sz="3200" dirty="0" smtClean="0"/>
              <a:t>La </a:t>
            </a:r>
            <a:r>
              <a:rPr lang="en-US" sz="3200" dirty="0" err="1" smtClean="0"/>
              <a:t>Tène</a:t>
            </a:r>
            <a:r>
              <a:rPr lang="en-US" sz="3200" dirty="0" smtClean="0"/>
              <a:t> Artifacts</a:t>
            </a:r>
            <a:endParaRPr lang="en-US" sz="32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61850" y="504120"/>
            <a:ext cx="11796888" cy="1968147"/>
          </a:xfrm>
        </p:spPr>
        <p:txBody>
          <a:bodyPr>
            <a:normAutofit fontScale="70000" lnSpcReduction="20000"/>
          </a:bodyPr>
          <a:lstStyle/>
          <a:p>
            <a:pPr marL="0" indent="0">
              <a:buNone/>
            </a:pPr>
            <a:r>
              <a:rPr lang="en-US" sz="2600" dirty="0" smtClean="0"/>
              <a:t>Finding pictures of actual artifacts from the </a:t>
            </a:r>
            <a:r>
              <a:rPr lang="en-US" sz="2600" dirty="0"/>
              <a:t>La </a:t>
            </a:r>
            <a:r>
              <a:rPr lang="en-US" sz="2600" dirty="0" err="1" smtClean="0"/>
              <a:t>Tène</a:t>
            </a:r>
            <a:r>
              <a:rPr lang="en-US" sz="2600" dirty="0" smtClean="0"/>
              <a:t> site is not as easy as you might think, especially considering how many were found.  When </a:t>
            </a:r>
            <a:r>
              <a:rPr lang="en-US" sz="2600" dirty="0"/>
              <a:t>you google “La </a:t>
            </a:r>
            <a:r>
              <a:rPr lang="en-US" sz="2600" dirty="0" err="1" smtClean="0"/>
              <a:t>Tène</a:t>
            </a:r>
            <a:r>
              <a:rPr lang="en-US" sz="2600" dirty="0"/>
              <a:t> </a:t>
            </a:r>
            <a:r>
              <a:rPr lang="en-US" sz="2600" dirty="0" smtClean="0"/>
              <a:t>artifacts” and specify “images,” you get a lot, but when you look carefully, you see that they aren’t actually </a:t>
            </a:r>
            <a:r>
              <a:rPr lang="en-US" sz="2600" dirty="0" smtClean="0"/>
              <a:t>from that </a:t>
            </a:r>
            <a:r>
              <a:rPr lang="en-US" sz="2600" dirty="0" smtClean="0"/>
              <a:t>archaeological site.  </a:t>
            </a:r>
            <a:r>
              <a:rPr lang="en-US" sz="2600" dirty="0"/>
              <a:t>“La </a:t>
            </a:r>
            <a:r>
              <a:rPr lang="en-US" sz="2600" dirty="0" err="1" smtClean="0"/>
              <a:t>Tène</a:t>
            </a:r>
            <a:r>
              <a:rPr lang="en-US" sz="2600" dirty="0" smtClean="0"/>
              <a:t>” has become virtually synonymous with the art style found decorating the artifacts, so you’ll find </a:t>
            </a:r>
            <a:r>
              <a:rPr lang="en-US" sz="2600" dirty="0"/>
              <a:t>items considered to be La </a:t>
            </a:r>
            <a:r>
              <a:rPr lang="en-US" sz="2600" dirty="0" err="1" smtClean="0"/>
              <a:t>Tène</a:t>
            </a:r>
            <a:r>
              <a:rPr lang="en-US" sz="2600" dirty="0" smtClean="0"/>
              <a:t> that are from countries besides Switzerland &amp; time periods </a:t>
            </a:r>
            <a:r>
              <a:rPr lang="en-US" sz="2600" dirty="0"/>
              <a:t>besides 450 – 50 B.C</a:t>
            </a:r>
            <a:r>
              <a:rPr lang="en-US" sz="2600" dirty="0" smtClean="0"/>
              <a:t>.  The items below, however, are actually from </a:t>
            </a:r>
            <a:r>
              <a:rPr lang="en-US" sz="2600" dirty="0"/>
              <a:t>the real La </a:t>
            </a:r>
            <a:r>
              <a:rPr lang="en-US" sz="2600" dirty="0" err="1" smtClean="0"/>
              <a:t>Tène</a:t>
            </a:r>
            <a:r>
              <a:rPr lang="en-US" sz="2600" dirty="0" smtClean="0"/>
              <a:t> site in Switzerland.</a:t>
            </a:r>
          </a:p>
          <a:p>
            <a:pPr marL="0" indent="0">
              <a:buNone/>
            </a:pPr>
            <a:r>
              <a:rPr lang="en-US" sz="2600" dirty="0"/>
              <a:t>								</a:t>
            </a:r>
            <a:r>
              <a:rPr lang="en-US" sz="2600" dirty="0" smtClean="0"/>
              <a:t>             </a:t>
            </a:r>
            <a:r>
              <a:rPr lang="en-US" sz="2000" dirty="0" err="1" smtClean="0"/>
              <a:t>Wandsworth</a:t>
            </a:r>
            <a:r>
              <a:rPr lang="en-US" sz="2000" dirty="0" smtClean="0"/>
              <a:t> </a:t>
            </a:r>
            <a:r>
              <a:rPr lang="en-US" sz="2000" dirty="0"/>
              <a:t>Shield</a:t>
            </a:r>
          </a:p>
          <a:p>
            <a:pPr marL="0" indent="0">
              <a:buNone/>
            </a:pPr>
            <a:r>
              <a:rPr lang="en-US" sz="2000" dirty="0" smtClean="0"/>
              <a:t>                                       Gold </a:t>
            </a:r>
            <a:r>
              <a:rPr lang="en-US" sz="2000" dirty="0" err="1"/>
              <a:t>Schwarzenbach</a:t>
            </a:r>
            <a:r>
              <a:rPr lang="en-US" sz="2000" dirty="0"/>
              <a:t> </a:t>
            </a:r>
            <a:r>
              <a:rPr lang="en-US" sz="2000" dirty="0" smtClean="0"/>
              <a:t>Cup</a:t>
            </a:r>
            <a:endParaRPr lang="en-US" sz="2000" dirty="0"/>
          </a:p>
        </p:txBody>
      </p:sp>
      <p:pic>
        <p:nvPicPr>
          <p:cNvPr id="4" name="Picture 3"/>
          <p:cNvPicPr>
            <a:picLocks noChangeAspect="1"/>
          </p:cNvPicPr>
          <p:nvPr/>
        </p:nvPicPr>
        <p:blipFill>
          <a:blip r:embed="rId5"/>
          <a:stretch>
            <a:fillRect/>
          </a:stretch>
        </p:blipFill>
        <p:spPr>
          <a:xfrm>
            <a:off x="316733" y="2194560"/>
            <a:ext cx="5841468" cy="4663440"/>
          </a:xfrm>
          <a:prstGeom prst="rect">
            <a:avLst/>
          </a:prstGeom>
        </p:spPr>
      </p:pic>
      <p:pic>
        <p:nvPicPr>
          <p:cNvPr id="5" name="Picture 4"/>
          <p:cNvPicPr>
            <a:picLocks noChangeAspect="1"/>
          </p:cNvPicPr>
          <p:nvPr/>
        </p:nvPicPr>
        <p:blipFill>
          <a:blip r:embed="rId6"/>
          <a:stretch>
            <a:fillRect/>
          </a:stretch>
        </p:blipFill>
        <p:spPr>
          <a:xfrm>
            <a:off x="6463947" y="1828800"/>
            <a:ext cx="5289045" cy="50292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0529814"/>
      </p:ext>
    </p:extLst>
  </p:cSld>
  <p:clrMapOvr>
    <a:masterClrMapping/>
  </p:clrMapOvr>
  <p:transition spd="slow" advTm="5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111" y="6486206"/>
            <a:ext cx="10515600" cy="371794"/>
          </a:xfrm>
        </p:spPr>
        <p:txBody>
          <a:bodyPr>
            <a:normAutofit/>
          </a:bodyPr>
          <a:lstStyle/>
          <a:p>
            <a:pPr marL="0" indent="0">
              <a:buNone/>
            </a:pPr>
            <a:r>
              <a:rPr lang="en-US" sz="1200" dirty="0" smtClean="0">
                <a:hlinkClick r:id="rId4"/>
              </a:rPr>
              <a:t>http://www.archaeology.ru/Download/Harding/Harding_2007_The_Archaeology.pdf</a:t>
            </a:r>
            <a:r>
              <a:rPr lang="en-US" sz="1200" dirty="0" smtClean="0"/>
              <a:t> </a:t>
            </a:r>
            <a:endParaRPr lang="en-US" sz="1200" dirty="0"/>
          </a:p>
        </p:txBody>
      </p:sp>
      <p:pic>
        <p:nvPicPr>
          <p:cNvPr id="6" name="Picture 5"/>
          <p:cNvPicPr>
            <a:picLocks noChangeAspect="1"/>
          </p:cNvPicPr>
          <p:nvPr/>
        </p:nvPicPr>
        <p:blipFill rotWithShape="1">
          <a:blip r:embed="rId5"/>
          <a:srcRect l="20538" t="25721" r="21128" b="23478"/>
          <a:stretch/>
        </p:blipFill>
        <p:spPr>
          <a:xfrm>
            <a:off x="2497708" y="3307458"/>
            <a:ext cx="6492240" cy="3178748"/>
          </a:xfrm>
          <a:prstGeom prst="rect">
            <a:avLst/>
          </a:prstGeom>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27552" y="72736"/>
            <a:ext cx="5478359" cy="461665"/>
          </a:xfrm>
          <a:prstGeom prst="rect">
            <a:avLst/>
          </a:prstGeom>
          <a:noFill/>
        </p:spPr>
        <p:txBody>
          <a:bodyPr wrap="none" rtlCol="0">
            <a:spAutoFit/>
          </a:bodyPr>
          <a:lstStyle/>
          <a:p>
            <a:r>
              <a:rPr lang="en-US" sz="2400" dirty="0" smtClean="0"/>
              <a:t>These too are from the actual </a:t>
            </a:r>
            <a:r>
              <a:rPr lang="en-US" sz="2400" dirty="0"/>
              <a:t>La </a:t>
            </a:r>
            <a:r>
              <a:rPr lang="en-US" sz="2400" dirty="0" err="1" smtClean="0"/>
              <a:t>Tène</a:t>
            </a:r>
            <a:r>
              <a:rPr lang="en-US" sz="2400" dirty="0" smtClean="0"/>
              <a:t> site.</a:t>
            </a:r>
            <a:endParaRPr lang="en-US" sz="2400" dirty="0"/>
          </a:p>
        </p:txBody>
      </p:sp>
      <p:pic>
        <p:nvPicPr>
          <p:cNvPr id="5" name="Picture 4"/>
          <p:cNvPicPr>
            <a:picLocks noChangeAspect="1"/>
          </p:cNvPicPr>
          <p:nvPr/>
        </p:nvPicPr>
        <p:blipFill>
          <a:blip r:embed="rId7"/>
          <a:stretch>
            <a:fillRect/>
          </a:stretch>
        </p:blipFill>
        <p:spPr>
          <a:xfrm>
            <a:off x="372039" y="595957"/>
            <a:ext cx="3590855" cy="2456901"/>
          </a:xfrm>
          <a:prstGeom prst="rect">
            <a:avLst/>
          </a:prstGeom>
        </p:spPr>
      </p:pic>
      <p:pic>
        <p:nvPicPr>
          <p:cNvPr id="7" name="Picture 6"/>
          <p:cNvPicPr>
            <a:picLocks noChangeAspect="1"/>
          </p:cNvPicPr>
          <p:nvPr/>
        </p:nvPicPr>
        <p:blipFill>
          <a:blip r:embed="rId8"/>
          <a:stretch>
            <a:fillRect/>
          </a:stretch>
        </p:blipFill>
        <p:spPr>
          <a:xfrm>
            <a:off x="4799075" y="754465"/>
            <a:ext cx="2859272" cy="2139881"/>
          </a:xfrm>
          <a:prstGeom prst="rect">
            <a:avLst/>
          </a:prstGeom>
        </p:spPr>
      </p:pic>
      <p:pic>
        <p:nvPicPr>
          <p:cNvPr id="8" name="Picture 7"/>
          <p:cNvPicPr>
            <a:picLocks noChangeAspect="1"/>
          </p:cNvPicPr>
          <p:nvPr/>
        </p:nvPicPr>
        <p:blipFill>
          <a:blip r:embed="rId9"/>
          <a:stretch>
            <a:fillRect/>
          </a:stretch>
        </p:blipFill>
        <p:spPr>
          <a:xfrm>
            <a:off x="8494528" y="754465"/>
            <a:ext cx="2859272" cy="2139881"/>
          </a:xfrm>
          <a:prstGeom prst="rect">
            <a:avLst/>
          </a:prstGeom>
        </p:spPr>
      </p:pic>
      <p:sp>
        <p:nvSpPr>
          <p:cNvPr id="9" name="TextBox 8"/>
          <p:cNvSpPr txBox="1"/>
          <p:nvPr/>
        </p:nvSpPr>
        <p:spPr>
          <a:xfrm>
            <a:off x="6872106" y="488236"/>
            <a:ext cx="2538708" cy="338554"/>
          </a:xfrm>
          <a:prstGeom prst="rect">
            <a:avLst/>
          </a:prstGeom>
          <a:noFill/>
        </p:spPr>
        <p:txBody>
          <a:bodyPr wrap="none" rtlCol="0">
            <a:spAutoFit/>
          </a:bodyPr>
          <a:lstStyle/>
          <a:p>
            <a:r>
              <a:rPr lang="en-US" sz="1600" dirty="0" smtClean="0"/>
              <a:t>Details on sword’s scabbard.</a:t>
            </a:r>
            <a:endParaRPr lang="en-US" sz="1600" dirty="0"/>
          </a:p>
        </p:txBody>
      </p:sp>
      <p:sp>
        <p:nvSpPr>
          <p:cNvPr id="10" name="Rectangle 9"/>
          <p:cNvSpPr/>
          <p:nvPr/>
        </p:nvSpPr>
        <p:spPr>
          <a:xfrm>
            <a:off x="2893948" y="2982414"/>
            <a:ext cx="6096000" cy="276999"/>
          </a:xfrm>
          <a:prstGeom prst="rect">
            <a:avLst/>
          </a:prstGeom>
        </p:spPr>
        <p:txBody>
          <a:bodyPr>
            <a:spAutoFit/>
          </a:bodyPr>
          <a:lstStyle/>
          <a:p>
            <a:r>
              <a:rPr lang="en-US" sz="1200" dirty="0">
                <a:hlinkClick r:id="rId10"/>
              </a:rPr>
              <a:t>https://</a:t>
            </a:r>
            <a:r>
              <a:rPr lang="en-US" sz="1200" dirty="0" smtClean="0">
                <a:hlinkClick r:id="rId10"/>
              </a:rPr>
              <a:t>www.beloit.edu/logan_online/exhibitions/virtual_exhibitions/before_history/europe</a:t>
            </a:r>
            <a:r>
              <a:rPr lang="en-US" sz="1200" dirty="0" smtClean="0"/>
              <a:t> /</a:t>
            </a:r>
            <a:endParaRPr lang="en-US" sz="12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8696141"/>
      </p:ext>
    </p:extLst>
  </p:cSld>
  <p:clrMapOvr>
    <a:masterClrMapping/>
  </p:clrMapOvr>
  <p:transition spd="slow" advTm="1358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4"/>
            <a:ext cx="10515600" cy="6159854"/>
          </a:xfrm>
        </p:spPr>
        <p:txBody>
          <a:bodyPr>
            <a:normAutofit fontScale="62500" lnSpcReduction="20000"/>
          </a:bodyPr>
          <a:lstStyle/>
          <a:p>
            <a:pPr marL="0" indent="0">
              <a:buNone/>
            </a:pPr>
            <a:r>
              <a:rPr lang="en-US" dirty="0" smtClean="0"/>
              <a:t>There’s actually an explanation for the fact that artifacts from all over Europe are attributed to </a:t>
            </a:r>
            <a:r>
              <a:rPr lang="en-US" dirty="0"/>
              <a:t>La </a:t>
            </a:r>
            <a:r>
              <a:rPr lang="en-US" dirty="0" err="1" smtClean="0"/>
              <a:t>Tène</a:t>
            </a:r>
            <a:r>
              <a:rPr lang="en-US" dirty="0" smtClean="0"/>
              <a:t>.  The site in Switzerland, as was mentioned earlier, yielded an enormous number of artifacts, &amp; it was possible to discern a particular artistic style.  Archeologists found similar artifacts from a similar time period in other places, so it is obvious that it was a widespread style, &amp; the fact that we’ve been fortunate enough to find such a large repository in Switzerland doesn’t mean that the style started there.  We don’t know where it started.</a:t>
            </a:r>
          </a:p>
          <a:p>
            <a:pPr marL="0" indent="0">
              <a:buNone/>
            </a:pPr>
            <a:endParaRPr lang="en-US" dirty="0"/>
          </a:p>
          <a:p>
            <a:pPr marL="0" indent="0">
              <a:buNone/>
            </a:pPr>
            <a:r>
              <a:rPr lang="en-US" dirty="0" smtClean="0"/>
              <a:t>On the other hand, the discovery of similar artifacts all over Europe does tell us that the people of those times traveled &amp; exchanged ideas &amp; goods.  Something we’re going to look at in the next slide show is the fact that the Celts were a people that migrated &amp; spread across areas that are now part of a number of different countries.  And that’s before we even get to modern-day Great Britain &amp; Ireland.</a:t>
            </a:r>
          </a:p>
          <a:p>
            <a:pPr marL="0" indent="0">
              <a:buNone/>
            </a:pPr>
            <a:endParaRPr lang="en-US" dirty="0"/>
          </a:p>
          <a:p>
            <a:pPr marL="0" indent="0">
              <a:buNone/>
            </a:pPr>
            <a:r>
              <a:rPr lang="en-US" dirty="0" smtClean="0"/>
              <a:t>As was mentioned earlier, there were more weapons than anything </a:t>
            </a:r>
            <a:r>
              <a:rPr lang="en-US" dirty="0"/>
              <a:t>else in the </a:t>
            </a:r>
            <a:r>
              <a:rPr lang="en-US" dirty="0" smtClean="0"/>
              <a:t>Switzerland La </a:t>
            </a:r>
            <a:r>
              <a:rPr lang="en-US" dirty="0" err="1" smtClean="0"/>
              <a:t>Tène</a:t>
            </a:r>
            <a:r>
              <a:rPr lang="en-US" dirty="0" smtClean="0"/>
              <a:t> site, so we know that warfare was an important element of Celtic life.  The fact that the weapons were ornate &amp; not merely functional suggests that there was a certain prestige that came with being a warrior.  But there were other artifacts that tell us more about the society.  For example, there were goblets &amp; other feasting items, so we know that celebrations that used these items were part of the society.  That should be no surprise to us, since our holidays today frequently center on food. And consider: if a volcano were to cover us with lava today, what would all the travel mugs &amp; non-biodegradable </a:t>
            </a:r>
            <a:r>
              <a:rPr lang="en-US" dirty="0" err="1" smtClean="0"/>
              <a:t>styrofoam</a:t>
            </a:r>
            <a:r>
              <a:rPr lang="en-US" dirty="0" smtClean="0"/>
              <a:t> cups tell future archeologists about our society?</a:t>
            </a:r>
          </a:p>
          <a:p>
            <a:pPr marL="0" indent="0">
              <a:buNone/>
            </a:pPr>
            <a:endParaRPr lang="en-US" dirty="0"/>
          </a:p>
          <a:p>
            <a:pPr marL="0" indent="0">
              <a:buNone/>
            </a:pPr>
            <a:r>
              <a:rPr lang="en-US" dirty="0" smtClean="0"/>
              <a:t>Another </a:t>
            </a:r>
            <a:r>
              <a:rPr lang="en-US" dirty="0"/>
              <a:t>common find in the La </a:t>
            </a:r>
            <a:r>
              <a:rPr lang="en-US" dirty="0" err="1" smtClean="0"/>
              <a:t>Tène</a:t>
            </a:r>
            <a:r>
              <a:rPr lang="en-US" dirty="0" smtClean="0"/>
              <a:t> hoard was personal adornment (i.e., jewelry).  Neck rings, sometimes of gold, are, of course, an indication that there were different strata of society, because not everyone would have had such an ornament.  There were other types of jewelry (rings, bracelets, etc.) &amp; a variety of materials, not just metals but also coral, ivory, &amp; amber.  Ordinary, practical objects were also found, such as plates, cups, mirrors, combs, etc., although they too normally bore designs.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3231278"/>
      </p:ext>
    </p:extLst>
  </p:cSld>
  <p:clrMapOvr>
    <a:masterClrMapping/>
  </p:clrMapOvr>
  <p:transition spd="slow" advTm="13915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4"/>
            <a:ext cx="10515600" cy="6058253"/>
          </a:xfrm>
        </p:spPr>
        <p:txBody>
          <a:bodyPr/>
          <a:lstStyle/>
          <a:p>
            <a:pPr marL="0" indent="0">
              <a:buNone/>
            </a:pPr>
            <a:r>
              <a:rPr lang="en-US" dirty="0" smtClean="0"/>
              <a:t>The La </a:t>
            </a:r>
            <a:r>
              <a:rPr lang="en-US" dirty="0" err="1"/>
              <a:t>Tène</a:t>
            </a:r>
            <a:r>
              <a:rPr lang="en-US" dirty="0" smtClean="0"/>
              <a:t> culture was what spread as the Celts began migrating, and, as we might expect, the artifacts in that style help us see the migration patterns, but those artifacts alone are not enough to allow people to post the sign “The Celts were here.”  We also rely on, as we saw in the first presentation, ancient texts, and now we also have DNA, although that science is in its infancy.</a:t>
            </a:r>
          </a:p>
          <a:p>
            <a:pPr marL="0" indent="0">
              <a:buNone/>
            </a:pPr>
            <a:endParaRPr lang="en-US" dirty="0"/>
          </a:p>
          <a:p>
            <a:pPr marL="0" indent="0">
              <a:buNone/>
            </a:pPr>
            <a:r>
              <a:rPr lang="en-US" dirty="0" smtClean="0"/>
              <a:t>An important question to ask yourself is this: when we discover La </a:t>
            </a:r>
            <a:r>
              <a:rPr lang="en-US" dirty="0" err="1"/>
              <a:t>Tène</a:t>
            </a:r>
            <a:r>
              <a:rPr lang="en-US" dirty="0" smtClean="0"/>
              <a:t> artifacts outside of the Swiss region where the hoard was found, how do we know if the Celts brought them, if people traveled to the Celts &amp; brought the artifacts back, or if someone made them in the location where they were found?</a:t>
            </a:r>
          </a:p>
          <a:p>
            <a:pPr marL="0" indent="0">
              <a:buNone/>
            </a:pPr>
            <a:endParaRPr lang="en-US" dirty="0"/>
          </a:p>
          <a:p>
            <a:pPr marL="0" indent="0">
              <a:buNone/>
            </a:pPr>
            <a:r>
              <a:rPr lang="en-US" dirty="0" smtClean="0"/>
              <a:t>Think about that…but finding the answer is a journey.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8008335"/>
      </p:ext>
    </p:extLst>
  </p:cSld>
  <p:clrMapOvr>
    <a:masterClrMapping/>
  </p:clrMapOvr>
  <p:transition spd="slow" advTm="5051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20378</TotalTime>
  <Words>1316</Words>
  <Application>Microsoft Office PowerPoint</Application>
  <PresentationFormat>Widescreen</PresentationFormat>
  <Paragraphs>35</Paragraphs>
  <Slides>9</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Adobe Garamond Pro Bold</vt:lpstr>
      <vt:lpstr>Arial</vt:lpstr>
      <vt:lpstr>Calibri</vt:lpstr>
      <vt:lpstr>Calibri Light</vt:lpstr>
      <vt:lpstr>Office Theme</vt:lpstr>
      <vt:lpstr>Archeological Evidence</vt:lpstr>
      <vt:lpstr>PowerPoint Presentation</vt:lpstr>
      <vt:lpstr>PowerPoint Presentation</vt:lpstr>
      <vt:lpstr>http://www.afhalifax.ca/magazine/wp-content/sciences/VillesFrancaises/annonce_alsace.htm  </vt:lpstr>
      <vt:lpstr>PowerPoint Presentation</vt:lpstr>
      <vt:lpstr>La Tène Artifacts</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Archeological Evidence</dc:title>
  <dc:creator>Karen Guffey</dc:creator>
  <cp:lastModifiedBy>Karen Guffey</cp:lastModifiedBy>
  <cp:revision>54</cp:revision>
  <dcterms:created xsi:type="dcterms:W3CDTF">2018-03-30T23:02:57Z</dcterms:created>
  <dcterms:modified xsi:type="dcterms:W3CDTF">2018-12-29T16:00:07Z</dcterms:modified>
</cp:coreProperties>
</file>